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" ContentType="image/tiff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12"/>
  </p:notesMasterIdLst>
  <p:sldIdLst>
    <p:sldId id="256" r:id="rId2"/>
    <p:sldId id="258" r:id="rId3"/>
    <p:sldId id="267" r:id="rId4"/>
    <p:sldId id="257" r:id="rId5"/>
    <p:sldId id="259" r:id="rId6"/>
    <p:sldId id="262" r:id="rId7"/>
    <p:sldId id="263" r:id="rId8"/>
    <p:sldId id="265" r:id="rId9"/>
    <p:sldId id="266" r:id="rId10"/>
    <p:sldId id="274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097"/>
    <p:restoredTop sz="96327"/>
  </p:normalViewPr>
  <p:slideViewPr>
    <p:cSldViewPr snapToGrid="0">
      <p:cViewPr varScale="1">
        <p:scale>
          <a:sx n="170" d="100"/>
          <a:sy n="170" d="100"/>
        </p:scale>
        <p:origin x="96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2252"/>
    </p:cViewPr>
  </p:sorterViewPr>
  <p:notesViewPr>
    <p:cSldViewPr snapToGrid="0">
      <p:cViewPr varScale="1">
        <p:scale>
          <a:sx n="128" d="100"/>
          <a:sy n="128" d="100"/>
        </p:scale>
        <p:origin x="543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jpg>
</file>

<file path=ppt/media/image3.tiff>
</file>

<file path=ppt/media/image4.tiff>
</file>

<file path=ppt/media/image5.tif>
</file>

<file path=ppt/media/image6.tif>
</file>

<file path=ppt/media/image7.ti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740663-01EB-3D49-B63F-966DE27C334D}" type="datetimeFigureOut">
              <a:rPr lang="en-MX" smtClean="0"/>
              <a:t>26/01/24</a:t>
            </a:fld>
            <a:endParaRPr lang="en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D137B-3B82-AC48-9919-445378847416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2174370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7FC2-8E6F-A937-4152-EA41B27691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111" y="168166"/>
            <a:ext cx="7152289" cy="3337034"/>
          </a:xfrm>
        </p:spPr>
        <p:txBody>
          <a:bodyPr>
            <a:noAutofit/>
          </a:bodyPr>
          <a:lstStyle/>
          <a:p>
            <a:r>
              <a:rPr lang="en-US" sz="4000" dirty="0"/>
              <a:t>De </a:t>
            </a:r>
            <a:r>
              <a:rPr lang="en-US" sz="4000" dirty="0" err="1"/>
              <a:t>picosegundos</a:t>
            </a:r>
            <a:r>
              <a:rPr lang="en-US" sz="4000" dirty="0"/>
              <a:t> a </a:t>
            </a:r>
            <a:r>
              <a:rPr lang="en-US" sz="4000" dirty="0" err="1"/>
              <a:t>microsegundos</a:t>
            </a:r>
            <a:r>
              <a:rPr lang="en-US" sz="4000" dirty="0"/>
              <a:t>, </a:t>
            </a:r>
            <a:r>
              <a:rPr lang="en-US" sz="4000" dirty="0" err="1"/>
              <a:t>el</a:t>
            </a:r>
            <a:r>
              <a:rPr lang="en-US" sz="4000" dirty="0"/>
              <a:t> </a:t>
            </a:r>
            <a:r>
              <a:rPr lang="en-US" sz="4000" dirty="0" err="1"/>
              <a:t>uso</a:t>
            </a:r>
            <a:r>
              <a:rPr lang="en-US" sz="4000" dirty="0"/>
              <a:t> de las </a:t>
            </a:r>
            <a:r>
              <a:rPr lang="en-US" sz="4000" dirty="0" err="1"/>
              <a:t>simulaciones</a:t>
            </a:r>
            <a:r>
              <a:rPr lang="en-US" sz="4000" dirty="0"/>
              <a:t> </a:t>
            </a:r>
            <a:r>
              <a:rPr lang="en-US" sz="4000" dirty="0" err="1"/>
              <a:t>computacionales</a:t>
            </a:r>
            <a:r>
              <a:rPr lang="en-US" sz="4000" dirty="0"/>
              <a:t> para </a:t>
            </a:r>
            <a:r>
              <a:rPr lang="en-US" sz="4000" dirty="0" err="1"/>
              <a:t>hacer</a:t>
            </a:r>
            <a:r>
              <a:rPr lang="en-US" sz="4000" dirty="0"/>
              <a:t> </a:t>
            </a:r>
            <a:r>
              <a:rPr lang="en-US" sz="4000" dirty="0" err="1"/>
              <a:t>preguntas</a:t>
            </a:r>
            <a:r>
              <a:rPr lang="en-US" sz="4000" dirty="0"/>
              <a:t> de </a:t>
            </a:r>
            <a:r>
              <a:rPr lang="en-US" sz="4000" dirty="0" err="1"/>
              <a:t>bioquímica</a:t>
            </a:r>
            <a:r>
              <a:rPr lang="en-US" sz="4000" dirty="0"/>
              <a:t>.</a:t>
            </a:r>
            <a:endParaRPr lang="en-MX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F8F4A-0C83-3298-DBC5-4E3DD6CE3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759" y="4178466"/>
            <a:ext cx="7407641" cy="1827479"/>
          </a:xfrm>
        </p:spPr>
        <p:txBody>
          <a:bodyPr>
            <a:normAutofit fontScale="85000" lnSpcReduction="10000"/>
          </a:bodyPr>
          <a:lstStyle/>
          <a:p>
            <a:r>
              <a:rPr lang="en-MX" dirty="0"/>
              <a:t>Lenin dominguez-ramirez</a:t>
            </a:r>
          </a:p>
          <a:p>
            <a:r>
              <a:rPr lang="en-MX" sz="3200" dirty="0"/>
              <a:t>Centro de Investigaciones Biomedicas</a:t>
            </a:r>
          </a:p>
          <a:p>
            <a:r>
              <a:rPr lang="en-US" sz="3200" dirty="0"/>
              <a:t>D</a:t>
            </a:r>
            <a:r>
              <a:rPr lang="en-MX" sz="3200" dirty="0"/>
              <a:t>e Oriente - Imss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A5565D-1156-DB35-8DF6-5918B4D1A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87" y="69332"/>
            <a:ext cx="3978554" cy="671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462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E784-047F-1FDC-1168-BC6B603B7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554" y="612314"/>
            <a:ext cx="9603275" cy="1049235"/>
          </a:xfrm>
        </p:spPr>
        <p:txBody>
          <a:bodyPr/>
          <a:lstStyle/>
          <a:p>
            <a:r>
              <a:rPr lang="en-MX" dirty="0"/>
              <a:t>Estrogen-related receptor </a:t>
            </a:r>
            <a:r>
              <a:rPr lang="en-US" dirty="0"/>
              <a:t>alpha</a:t>
            </a:r>
            <a:r>
              <a:rPr lang="en-MX" dirty="0"/>
              <a:t>, HOmodimer functional states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DD64360-9693-2ED2-A7AB-6DC214CDB9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5271" y="2432450"/>
            <a:ext cx="7461458" cy="1718764"/>
          </a:xfr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1DCCB235-1D1E-D88B-D38D-09F19904629D}"/>
              </a:ext>
            </a:extLst>
          </p:cNvPr>
          <p:cNvSpPr/>
          <p:nvPr/>
        </p:nvSpPr>
        <p:spPr>
          <a:xfrm rot="10800000">
            <a:off x="3582871" y="2992030"/>
            <a:ext cx="679731" cy="4369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64D14B67-F6E3-1490-F109-D939700E5D2E}"/>
              </a:ext>
            </a:extLst>
          </p:cNvPr>
          <p:cNvSpPr/>
          <p:nvPr/>
        </p:nvSpPr>
        <p:spPr>
          <a:xfrm>
            <a:off x="7882304" y="2992030"/>
            <a:ext cx="679731" cy="4369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22728914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E784-047F-1FDC-1168-BC6B603B7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Estrogen-related receptor </a:t>
            </a:r>
            <a:r>
              <a:rPr lang="en-US" dirty="0"/>
              <a:t>alpha FUNCTION</a:t>
            </a:r>
            <a:endParaRPr lang="en-MX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8144B9-D3F9-9A8E-F5E2-FCB6022318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51199" b="-118"/>
          <a:stretch/>
        </p:blipFill>
        <p:spPr>
          <a:xfrm>
            <a:off x="3033042" y="1933730"/>
            <a:ext cx="5713719" cy="3829988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88849D-3731-4F3E-259E-E84AA9343953}"/>
              </a:ext>
            </a:extLst>
          </p:cNvPr>
          <p:cNvSpPr txBox="1"/>
          <p:nvPr/>
        </p:nvSpPr>
        <p:spPr>
          <a:xfrm>
            <a:off x="9593705" y="23759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14747187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E784-047F-1FDC-1168-BC6B603B7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731" y="166956"/>
            <a:ext cx="6182403" cy="1049235"/>
          </a:xfrm>
        </p:spPr>
        <p:txBody>
          <a:bodyPr>
            <a:normAutofit fontScale="90000"/>
          </a:bodyPr>
          <a:lstStyle/>
          <a:p>
            <a:r>
              <a:rPr lang="en-MX" dirty="0"/>
              <a:t>Estrogen-related receptor </a:t>
            </a:r>
            <a:r>
              <a:rPr lang="en-US" dirty="0"/>
              <a:t>alpha FUNCTION</a:t>
            </a:r>
            <a:br>
              <a:rPr lang="en-US" dirty="0"/>
            </a:br>
            <a:r>
              <a:rPr lang="en-US" dirty="0"/>
              <a:t>AND MITOCHONDRIA</a:t>
            </a:r>
            <a:endParaRPr lang="en-MX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88849D-3731-4F3E-259E-E84AA9343953}"/>
              </a:ext>
            </a:extLst>
          </p:cNvPr>
          <p:cNvSpPr txBox="1"/>
          <p:nvPr/>
        </p:nvSpPr>
        <p:spPr>
          <a:xfrm>
            <a:off x="9593705" y="2375941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MX" dirty="0"/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03362F3B-AD9A-8EDA-22DE-212C8EFE6FE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543412" y="112216"/>
            <a:ext cx="4913431" cy="6633567"/>
          </a:xfrm>
        </p:spPr>
      </p:pic>
    </p:spTree>
    <p:extLst>
      <p:ext uri="{BB962C8B-B14F-4D97-AF65-F5344CB8AC3E}">
        <p14:creationId xmlns:p14="http://schemas.microsoft.com/office/powerpoint/2010/main" val="28151917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E784-047F-1FDC-1168-BC6B603B7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Estrogen-related receptor </a:t>
            </a:r>
            <a:r>
              <a:rPr lang="en-US" dirty="0"/>
              <a:t>alpha</a:t>
            </a:r>
            <a:r>
              <a:rPr lang="en-MX" dirty="0"/>
              <a:t>, ESRRA , P11474)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978144B9-D3F9-9A8E-F5E2-FCB6022318B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-2" t="-225" r="2" b="87179"/>
          <a:stretch/>
        </p:blipFill>
        <p:spPr>
          <a:xfrm>
            <a:off x="529684" y="2763967"/>
            <a:ext cx="10784310" cy="1927954"/>
          </a:xfrm>
        </p:spPr>
      </p:pic>
    </p:spTree>
    <p:extLst>
      <p:ext uri="{BB962C8B-B14F-4D97-AF65-F5344CB8AC3E}">
        <p14:creationId xmlns:p14="http://schemas.microsoft.com/office/powerpoint/2010/main" val="36697694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E784-047F-1FDC-1168-BC6B603B7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Estrogen-related receptor </a:t>
            </a:r>
            <a:r>
              <a:rPr lang="en-US" dirty="0"/>
              <a:t>alpha</a:t>
            </a:r>
            <a:r>
              <a:rPr lang="en-MX" dirty="0"/>
              <a:t>, Ligand binding domain as HOmodimer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8F6E4036-AFBD-1AA7-F361-04871376AF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33144" y="1971124"/>
            <a:ext cx="3962401" cy="4082357"/>
          </a:xfrm>
        </p:spPr>
      </p:pic>
      <p:sp>
        <p:nvSpPr>
          <p:cNvPr id="8" name="Text Placeholder 3">
            <a:extLst>
              <a:ext uri="{FF2B5EF4-FFF2-40B4-BE49-F238E27FC236}">
                <a16:creationId xmlns:a16="http://schemas.microsoft.com/office/drawing/2014/main" id="{9F793DEE-BADF-DEC9-9C48-2D5A586CF93D}"/>
              </a:ext>
            </a:extLst>
          </p:cNvPr>
          <p:cNvSpPr txBox="1">
            <a:spLocks/>
          </p:cNvSpPr>
          <p:nvPr/>
        </p:nvSpPr>
        <p:spPr>
          <a:xfrm>
            <a:off x="5530449" y="2680326"/>
            <a:ext cx="5928911" cy="2772518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MX" dirty="0"/>
              <a:t>Homo or heterodimer.</a:t>
            </a:r>
          </a:p>
          <a:p>
            <a:pPr marL="285750" indent="-285750"/>
            <a:r>
              <a:rPr lang="en-MX" dirty="0"/>
              <a:t>Is ACTIVE</a:t>
            </a:r>
            <a:r>
              <a:rPr lang="en-US" dirty="0"/>
              <a:t> (AGONIST)</a:t>
            </a:r>
            <a:r>
              <a:rPr lang="en-MX" dirty="0"/>
              <a:t> without ligand bound</a:t>
            </a:r>
            <a:r>
              <a:rPr lang="en-US" dirty="0"/>
              <a:t> but bound to PGC1alpha</a:t>
            </a:r>
            <a:endParaRPr lang="en-MX" dirty="0"/>
          </a:p>
          <a:p>
            <a:pPr marL="285750" indent="-285750"/>
            <a:r>
              <a:rPr lang="en-MX" dirty="0"/>
              <a:t>Is INACTIVE </a:t>
            </a:r>
            <a:r>
              <a:rPr lang="en-US" dirty="0"/>
              <a:t>(REVERSE AGONIST) </a:t>
            </a:r>
            <a:r>
              <a:rPr lang="en-MX" dirty="0"/>
              <a:t>when bound to </a:t>
            </a:r>
            <a:r>
              <a:rPr lang="en-US" dirty="0"/>
              <a:t>exogenous ligand</a:t>
            </a:r>
            <a:endParaRPr lang="en-MX" dirty="0"/>
          </a:p>
          <a:p>
            <a:pPr marL="285750" indent="-285750"/>
            <a:r>
              <a:rPr lang="en-MX" dirty="0"/>
              <a:t>No known endogenous ligand</a:t>
            </a:r>
          </a:p>
        </p:txBody>
      </p:sp>
    </p:spTree>
    <p:extLst>
      <p:ext uri="{BB962C8B-B14F-4D97-AF65-F5344CB8AC3E}">
        <p14:creationId xmlns:p14="http://schemas.microsoft.com/office/powerpoint/2010/main" val="20663907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E784-047F-1FDC-1168-BC6B603B75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Estrogen-related receptor </a:t>
            </a:r>
            <a:r>
              <a:rPr lang="en-US" dirty="0"/>
              <a:t>alpha</a:t>
            </a:r>
            <a:r>
              <a:rPr lang="en-MX" dirty="0"/>
              <a:t>, HOmodimer functional states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33D5905F-4099-46A9-992C-85FDFAAB93E1}"/>
              </a:ext>
            </a:extLst>
          </p:cNvPr>
          <p:cNvSpPr txBox="1">
            <a:spLocks/>
          </p:cNvSpPr>
          <p:nvPr/>
        </p:nvSpPr>
        <p:spPr>
          <a:xfrm>
            <a:off x="7825730" y="3059772"/>
            <a:ext cx="4137670" cy="200374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MX" dirty="0"/>
              <a:t>Two known conformations:</a:t>
            </a:r>
          </a:p>
          <a:p>
            <a:pPr marL="742950" lvl="1" indent="-285750"/>
            <a:r>
              <a:rPr lang="en-US" sz="1600" dirty="0"/>
              <a:t>AGONIST</a:t>
            </a:r>
            <a:r>
              <a:rPr lang="en-MX" sz="1600" dirty="0"/>
              <a:t> PDBID: 1XB7, bound to PGC1alpha</a:t>
            </a:r>
          </a:p>
          <a:p>
            <a:pPr marL="742950" lvl="1" indent="-285750"/>
            <a:r>
              <a:rPr lang="en-US" sz="1600" dirty="0"/>
              <a:t>REVERSE AGONIST</a:t>
            </a:r>
            <a:r>
              <a:rPr lang="en-MX" sz="1600" dirty="0"/>
              <a:t> PDBID: 2PJL, bound to a ligand</a:t>
            </a:r>
          </a:p>
          <a:p>
            <a:pPr marL="457200" lvl="1" indent="0">
              <a:buNone/>
            </a:pPr>
            <a:endParaRPr lang="en-MX" sz="1600" dirty="0"/>
          </a:p>
        </p:txBody>
      </p:sp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9B37B710-2311-7F87-20F4-365068A70C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7720" t="17383" r="11916" b="12727"/>
          <a:stretch/>
        </p:blipFill>
        <p:spPr>
          <a:xfrm>
            <a:off x="697972" y="1921659"/>
            <a:ext cx="7013738" cy="3979038"/>
          </a:xfrm>
        </p:spPr>
      </p:pic>
    </p:spTree>
    <p:extLst>
      <p:ext uri="{BB962C8B-B14F-4D97-AF65-F5344CB8AC3E}">
        <p14:creationId xmlns:p14="http://schemas.microsoft.com/office/powerpoint/2010/main" val="182428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E784-047F-1FDC-1168-BC6B603B7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554" y="612314"/>
            <a:ext cx="9603275" cy="1049235"/>
          </a:xfrm>
        </p:spPr>
        <p:txBody>
          <a:bodyPr/>
          <a:lstStyle/>
          <a:p>
            <a:r>
              <a:rPr lang="en-MX" dirty="0"/>
              <a:t>Estrogen-related receptor </a:t>
            </a:r>
            <a:r>
              <a:rPr lang="en-US" dirty="0"/>
              <a:t>alpha</a:t>
            </a:r>
            <a:r>
              <a:rPr lang="en-MX" dirty="0"/>
              <a:t>, HOmodimer functional states</a:t>
            </a:r>
          </a:p>
        </p:txBody>
      </p:sp>
      <p:sp>
        <p:nvSpPr>
          <p:cNvPr id="3" name="Text Placeholder 3">
            <a:extLst>
              <a:ext uri="{FF2B5EF4-FFF2-40B4-BE49-F238E27FC236}">
                <a16:creationId xmlns:a16="http://schemas.microsoft.com/office/drawing/2014/main" id="{33D5905F-4099-46A9-992C-85FDFAAB93E1}"/>
              </a:ext>
            </a:extLst>
          </p:cNvPr>
          <p:cNvSpPr txBox="1">
            <a:spLocks/>
          </p:cNvSpPr>
          <p:nvPr/>
        </p:nvSpPr>
        <p:spPr>
          <a:xfrm>
            <a:off x="7825730" y="3059772"/>
            <a:ext cx="4137670" cy="2003742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8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40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285750" indent="-285750"/>
            <a:r>
              <a:rPr lang="en-MX" dirty="0"/>
              <a:t>Two known conformations:</a:t>
            </a:r>
          </a:p>
          <a:p>
            <a:pPr marL="742950" lvl="1" indent="-285750"/>
            <a:r>
              <a:rPr lang="en-US" sz="1600" dirty="0"/>
              <a:t>AGONIST</a:t>
            </a:r>
            <a:r>
              <a:rPr lang="en-MX" sz="1600" dirty="0"/>
              <a:t> PDBID: 1XB7, bound to PGC1alpha, no binding site.</a:t>
            </a:r>
          </a:p>
          <a:p>
            <a:pPr marL="742950" lvl="1" indent="-285750"/>
            <a:r>
              <a:rPr lang="en-US" sz="1600" dirty="0"/>
              <a:t>REVERSE AGONIST</a:t>
            </a:r>
            <a:r>
              <a:rPr lang="en-MX" sz="1600" dirty="0"/>
              <a:t> PDBID: 2PJL, bound to a ligand</a:t>
            </a:r>
          </a:p>
          <a:p>
            <a:pPr marL="457200" lvl="1" indent="0">
              <a:buNone/>
            </a:pPr>
            <a:endParaRPr lang="en-MX" sz="1600" dirty="0"/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53152435-D017-A131-42D8-D4AA339E7FD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t="14977" r="7459" b="15588"/>
          <a:stretch/>
        </p:blipFill>
        <p:spPr>
          <a:xfrm>
            <a:off x="228599" y="2046513"/>
            <a:ext cx="7507387" cy="3674555"/>
          </a:xfrm>
        </p:spPr>
      </p:pic>
    </p:spTree>
    <p:extLst>
      <p:ext uri="{BB962C8B-B14F-4D97-AF65-F5344CB8AC3E}">
        <p14:creationId xmlns:p14="http://schemas.microsoft.com/office/powerpoint/2010/main" val="17496381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6DE784-047F-1FDC-1168-BC6B603B752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26554" y="612314"/>
            <a:ext cx="9603275" cy="1049235"/>
          </a:xfrm>
        </p:spPr>
        <p:txBody>
          <a:bodyPr/>
          <a:lstStyle/>
          <a:p>
            <a:r>
              <a:rPr lang="en-MX" dirty="0"/>
              <a:t>Estrogen-related receptor </a:t>
            </a:r>
            <a:r>
              <a:rPr lang="en-US" dirty="0"/>
              <a:t>alpha</a:t>
            </a:r>
            <a:r>
              <a:rPr lang="en-MX" dirty="0"/>
              <a:t>, HOmodimer functional states</a:t>
            </a:r>
          </a:p>
        </p:txBody>
      </p:sp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DD64360-9693-2ED2-A7AB-6DC214CDB95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65271" y="2432450"/>
            <a:ext cx="7461458" cy="1718764"/>
          </a:xfrm>
        </p:spPr>
      </p:pic>
      <p:sp>
        <p:nvSpPr>
          <p:cNvPr id="9" name="Right Arrow 8">
            <a:extLst>
              <a:ext uri="{FF2B5EF4-FFF2-40B4-BE49-F238E27FC236}">
                <a16:creationId xmlns:a16="http://schemas.microsoft.com/office/drawing/2014/main" id="{1DCCB235-1D1E-D88B-D38D-09F19904629D}"/>
              </a:ext>
            </a:extLst>
          </p:cNvPr>
          <p:cNvSpPr/>
          <p:nvPr/>
        </p:nvSpPr>
        <p:spPr>
          <a:xfrm rot="10800000">
            <a:off x="3582871" y="2992030"/>
            <a:ext cx="679731" cy="4369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  <p:sp>
        <p:nvSpPr>
          <p:cNvPr id="10" name="Right Arrow 9">
            <a:extLst>
              <a:ext uri="{FF2B5EF4-FFF2-40B4-BE49-F238E27FC236}">
                <a16:creationId xmlns:a16="http://schemas.microsoft.com/office/drawing/2014/main" id="{64D14B67-F6E3-1490-F109-D939700E5D2E}"/>
              </a:ext>
            </a:extLst>
          </p:cNvPr>
          <p:cNvSpPr/>
          <p:nvPr/>
        </p:nvSpPr>
        <p:spPr>
          <a:xfrm>
            <a:off x="7882304" y="2992030"/>
            <a:ext cx="679731" cy="436970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3810759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3DF8E4-3C01-5F09-3F71-7BA85679EF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MD and GAMD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115FA3-5DF1-3D2D-F555-184A713B8A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AMBER FF19SB.</a:t>
            </a:r>
          </a:p>
          <a:p>
            <a:r>
              <a:rPr lang="en-US" dirty="0"/>
              <a:t>Agua OPC y </a:t>
            </a:r>
            <a:r>
              <a:rPr lang="en-US" dirty="0" err="1"/>
              <a:t>los</a:t>
            </a:r>
            <a:r>
              <a:rPr lang="en-US" dirty="0"/>
              <a:t> </a:t>
            </a:r>
            <a:r>
              <a:rPr lang="en-US" dirty="0" err="1"/>
              <a:t>correspondientes</a:t>
            </a:r>
            <a:r>
              <a:rPr lang="en-US" dirty="0"/>
              <a:t> </a:t>
            </a:r>
            <a:r>
              <a:rPr lang="en-US" dirty="0" err="1"/>
              <a:t>iones</a:t>
            </a:r>
            <a:r>
              <a:rPr lang="en-US" dirty="0"/>
              <a:t> sodio y </a:t>
            </a:r>
            <a:r>
              <a:rPr lang="en-US" dirty="0" err="1"/>
              <a:t>cloro</a:t>
            </a:r>
            <a:r>
              <a:rPr lang="en-US" dirty="0"/>
              <a:t>.</a:t>
            </a:r>
          </a:p>
          <a:p>
            <a:r>
              <a:rPr lang="en-US" dirty="0"/>
              <a:t>Gaff2 para </a:t>
            </a:r>
            <a:r>
              <a:rPr lang="en-US" dirty="0" err="1"/>
              <a:t>moleculas</a:t>
            </a:r>
            <a:r>
              <a:rPr lang="en-US" dirty="0"/>
              <a:t> </a:t>
            </a:r>
            <a:r>
              <a:rPr lang="en-US" dirty="0" err="1"/>
              <a:t>peque</a:t>
            </a:r>
            <a:r>
              <a:rPr lang="es-US" dirty="0" err="1"/>
              <a:t>ñas</a:t>
            </a:r>
            <a:r>
              <a:rPr lang="es-US" dirty="0"/>
              <a:t>. </a:t>
            </a:r>
          </a:p>
          <a:p>
            <a:r>
              <a:rPr lang="es-US" dirty="0"/>
              <a:t>MD: 1000 </a:t>
            </a:r>
            <a:r>
              <a:rPr lang="es-US" dirty="0" err="1"/>
              <a:t>ns</a:t>
            </a:r>
            <a:r>
              <a:rPr lang="es-US" dirty="0"/>
              <a:t> en triplicado</a:t>
            </a:r>
          </a:p>
          <a:p>
            <a:r>
              <a:rPr lang="es-US" dirty="0"/>
              <a:t>GAMD: 100 </a:t>
            </a:r>
            <a:r>
              <a:rPr lang="es-US" dirty="0" err="1"/>
              <a:t>ns</a:t>
            </a:r>
            <a:r>
              <a:rPr lang="es-US" dirty="0"/>
              <a:t> de muestreo inicial + 1000 </a:t>
            </a:r>
            <a:r>
              <a:rPr lang="es-US" dirty="0" err="1"/>
              <a:t>ns</a:t>
            </a:r>
            <a:r>
              <a:rPr lang="es-US" dirty="0"/>
              <a:t> por triplicado</a:t>
            </a:r>
          </a:p>
          <a:p>
            <a:r>
              <a:rPr lang="en-US" dirty="0" err="1"/>
              <a:t>Analisis</a:t>
            </a:r>
            <a:r>
              <a:rPr lang="en-US" dirty="0"/>
              <a:t> </a:t>
            </a:r>
            <a:r>
              <a:rPr lang="en-US" dirty="0" err="1"/>
              <a:t>en</a:t>
            </a:r>
            <a:r>
              <a:rPr lang="en-US" dirty="0"/>
              <a:t> </a:t>
            </a:r>
            <a:r>
              <a:rPr lang="en-US" dirty="0" err="1"/>
              <a:t>cpptraj</a:t>
            </a:r>
            <a:r>
              <a:rPr lang="en-US" dirty="0"/>
              <a:t>, VMD, y </a:t>
            </a:r>
            <a:r>
              <a:rPr lang="en-US" dirty="0" err="1"/>
              <a:t>grcarma</a:t>
            </a:r>
            <a:r>
              <a:rPr lang="en-US" dirty="0"/>
              <a:t>.</a:t>
            </a:r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2904490189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2799</TotalTime>
  <Words>213</Words>
  <Application>Microsoft Macintosh PowerPoint</Application>
  <PresentationFormat>Widescreen</PresentationFormat>
  <Paragraphs>29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Arial</vt:lpstr>
      <vt:lpstr>Calibri</vt:lpstr>
      <vt:lpstr>Gill Sans MT</vt:lpstr>
      <vt:lpstr>Gallery</vt:lpstr>
      <vt:lpstr>De picosegundos a microsegundos, el uso de las simulaciones computacionales para hacer preguntas de bioquímica.</vt:lpstr>
      <vt:lpstr>Estrogen-related receptor alpha FUNCTION</vt:lpstr>
      <vt:lpstr>Estrogen-related receptor alpha FUNCTION AND MITOCHONDRIA</vt:lpstr>
      <vt:lpstr>Estrogen-related receptor alpha, ESRRA , P11474)</vt:lpstr>
      <vt:lpstr>Estrogen-related receptor alpha, Ligand binding domain as HOmodimer</vt:lpstr>
      <vt:lpstr>Estrogen-related receptor alpha, HOmodimer functional states</vt:lpstr>
      <vt:lpstr>Estrogen-related receptor alpha, HOmodimer functional states</vt:lpstr>
      <vt:lpstr>Estrogen-related receptor alpha, HOmodimer functional states</vt:lpstr>
      <vt:lpstr>MD and GAMD</vt:lpstr>
      <vt:lpstr>Estrogen-related receptor alpha, HOmodimer functional states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Conformational changes on the estrogen-related receptor probed by Gaussian accelerated molecular dynamics.</dc:title>
  <dc:creator>Microsoft Office User</dc:creator>
  <cp:lastModifiedBy>Kelvin</cp:lastModifiedBy>
  <cp:revision>51</cp:revision>
  <dcterms:created xsi:type="dcterms:W3CDTF">2023-10-20T21:13:08Z</dcterms:created>
  <dcterms:modified xsi:type="dcterms:W3CDTF">2024-01-26T06:01:15Z</dcterms:modified>
</cp:coreProperties>
</file>

<file path=docProps/thumbnail.jpeg>
</file>